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4" d="100"/>
          <a:sy n="44" d="100"/>
        </p:scale>
        <p:origin x="53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image" Target="../media/image3.png"/><Relationship Id="rId7" Type="http://schemas.openxmlformats.org/officeDocument/2006/relationships/slide" Target="slide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29415" y="179773"/>
            <a:ext cx="8915399" cy="2262781"/>
          </a:xfrm>
        </p:spPr>
        <p:txBody>
          <a:bodyPr>
            <a:normAutofit fontScale="90000"/>
          </a:bodyPr>
          <a:lstStyle/>
          <a:p>
            <a:r>
              <a:rPr lang="zh-CN" altLang="zh-CN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高级语言程序设计之课程设计</a:t>
            </a:r>
            <a:br>
              <a:rPr lang="zh-CN" altLang="zh-CN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	    ----</a:t>
            </a:r>
            <a:r>
              <a:rPr lang="zh-CN" altLang="en-US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旅馆管理系统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589213" y="2512381"/>
            <a:ext cx="9670849" cy="4216893"/>
          </a:xfrm>
        </p:spPr>
        <p:txBody>
          <a:bodyPr>
            <a:normAutofit/>
          </a:bodyPr>
          <a:lstStyle/>
          <a:p>
            <a:r>
              <a:rPr lang="zh-CN" altLang="en-US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指导老师：揭安全</a:t>
            </a:r>
            <a:endParaRPr lang="en-US" altLang="zh-CN" sz="3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团队成员：梁东泽（</a:t>
            </a:r>
            <a:r>
              <a:rPr lang="en-US" altLang="zh-CN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201526202061</a:t>
            </a:r>
            <a:r>
              <a:rPr lang="zh-CN" altLang="en-US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sz="3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			   </a:t>
            </a:r>
            <a:r>
              <a:rPr lang="zh-CN" altLang="en-US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冯肖辉（</a:t>
            </a:r>
            <a:r>
              <a:rPr lang="en-US" altLang="zh-CN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201526203038</a:t>
            </a:r>
            <a:r>
              <a:rPr lang="zh-CN" altLang="en-US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sz="3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		     </a:t>
            </a:r>
            <a:r>
              <a:rPr lang="zh-CN" altLang="en-US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常焕玉（</a:t>
            </a:r>
            <a:r>
              <a:rPr lang="en-US" altLang="zh-CN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201526203039</a:t>
            </a:r>
            <a:r>
              <a:rPr lang="zh-CN" altLang="en-US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altLang="zh-CN" sz="3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专业：</a:t>
            </a:r>
            <a:r>
              <a:rPr lang="en-US" altLang="zh-CN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	   </a:t>
            </a:r>
            <a:r>
              <a:rPr lang="zh-CN" altLang="en-US" sz="3000" b="1" dirty="0">
                <a:latin typeface="宋体" panose="02010600030101010101" pitchFamily="2" charset="-122"/>
                <a:ea typeface="宋体" panose="02010600030101010101" pitchFamily="2" charset="-122"/>
              </a:rPr>
              <a:t>网络工程</a:t>
            </a:r>
          </a:p>
        </p:txBody>
      </p:sp>
      <p:sp>
        <p:nvSpPr>
          <p:cNvPr id="4" name="矩形 3"/>
          <p:cNvSpPr/>
          <p:nvPr/>
        </p:nvSpPr>
        <p:spPr>
          <a:xfrm>
            <a:off x="559293" y="4483224"/>
            <a:ext cx="825623" cy="4705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首页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2360" y="2442555"/>
            <a:ext cx="3509639" cy="42867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08647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80869" y="0"/>
            <a:ext cx="8911687" cy="639192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管理系统流程图：</a:t>
            </a:r>
          </a:p>
        </p:txBody>
      </p:sp>
      <p:sp>
        <p:nvSpPr>
          <p:cNvPr id="3" name="椭圆 2"/>
          <p:cNvSpPr/>
          <p:nvPr/>
        </p:nvSpPr>
        <p:spPr>
          <a:xfrm>
            <a:off x="1953087" y="545977"/>
            <a:ext cx="1020931" cy="701335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经理</a:t>
            </a:r>
          </a:p>
        </p:txBody>
      </p:sp>
      <p:sp>
        <p:nvSpPr>
          <p:cNvPr id="4" name="矩形 3"/>
          <p:cNvSpPr/>
          <p:nvPr/>
        </p:nvSpPr>
        <p:spPr>
          <a:xfrm>
            <a:off x="1684537" y="1402673"/>
            <a:ext cx="1482571" cy="7279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客房信息设置</a:t>
            </a:r>
          </a:p>
        </p:txBody>
      </p:sp>
      <p:sp>
        <p:nvSpPr>
          <p:cNvPr id="6" name="平行四边形 5"/>
          <p:cNvSpPr/>
          <p:nvPr/>
        </p:nvSpPr>
        <p:spPr>
          <a:xfrm>
            <a:off x="1620174" y="2308195"/>
            <a:ext cx="1611298" cy="452761"/>
          </a:xfrm>
          <a:prstGeom prst="parallelogram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错误  正确</a:t>
            </a:r>
          </a:p>
        </p:txBody>
      </p:sp>
      <p:sp>
        <p:nvSpPr>
          <p:cNvPr id="7" name="矩形 6"/>
          <p:cNvSpPr/>
          <p:nvPr/>
        </p:nvSpPr>
        <p:spPr>
          <a:xfrm>
            <a:off x="1660124" y="3116062"/>
            <a:ext cx="1571348" cy="37286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客房信息登记</a:t>
            </a:r>
          </a:p>
        </p:txBody>
      </p:sp>
      <p:sp>
        <p:nvSpPr>
          <p:cNvPr id="8" name="椭圆 7"/>
          <p:cNvSpPr/>
          <p:nvPr/>
        </p:nvSpPr>
        <p:spPr>
          <a:xfrm>
            <a:off x="4906178" y="3326906"/>
            <a:ext cx="1100830" cy="99429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前台</a:t>
            </a:r>
          </a:p>
        </p:txBody>
      </p:sp>
      <p:sp>
        <p:nvSpPr>
          <p:cNvPr id="24" name="椭圆 23"/>
          <p:cNvSpPr/>
          <p:nvPr/>
        </p:nvSpPr>
        <p:spPr>
          <a:xfrm>
            <a:off x="4205371" y="604790"/>
            <a:ext cx="1061306" cy="554854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客户</a:t>
            </a:r>
          </a:p>
        </p:txBody>
      </p:sp>
      <p:sp>
        <p:nvSpPr>
          <p:cNvPr id="26" name="矩形 25"/>
          <p:cNvSpPr/>
          <p:nvPr/>
        </p:nvSpPr>
        <p:spPr>
          <a:xfrm>
            <a:off x="5922989" y="675811"/>
            <a:ext cx="1150082" cy="44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查询</a:t>
            </a:r>
          </a:p>
        </p:txBody>
      </p:sp>
      <p:sp>
        <p:nvSpPr>
          <p:cNvPr id="27" name="平行四边形 26"/>
          <p:cNvSpPr/>
          <p:nvPr/>
        </p:nvSpPr>
        <p:spPr>
          <a:xfrm>
            <a:off x="5646821" y="1552482"/>
            <a:ext cx="2429531" cy="452761"/>
          </a:xfrm>
          <a:prstGeom prst="parallelogram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待打扫 无房 有房</a:t>
            </a:r>
          </a:p>
        </p:txBody>
      </p:sp>
      <p:sp>
        <p:nvSpPr>
          <p:cNvPr id="28" name="矩形: 对角圆角 27"/>
          <p:cNvSpPr/>
          <p:nvPr/>
        </p:nvSpPr>
        <p:spPr>
          <a:xfrm>
            <a:off x="3823102" y="1680097"/>
            <a:ext cx="1633491" cy="572608"/>
          </a:xfrm>
          <a:prstGeom prst="round2Diag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预约登记</a:t>
            </a:r>
          </a:p>
        </p:txBody>
      </p:sp>
      <p:sp>
        <p:nvSpPr>
          <p:cNvPr id="29" name="平行四边形 28"/>
          <p:cNvSpPr/>
          <p:nvPr/>
        </p:nvSpPr>
        <p:spPr>
          <a:xfrm>
            <a:off x="3727981" y="2503496"/>
            <a:ext cx="1979721" cy="443884"/>
          </a:xfrm>
          <a:prstGeom prst="parallelogram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错误  正确</a:t>
            </a:r>
          </a:p>
        </p:txBody>
      </p:sp>
      <p:sp>
        <p:nvSpPr>
          <p:cNvPr id="30" name="矩形 29"/>
          <p:cNvSpPr/>
          <p:nvPr/>
        </p:nvSpPr>
        <p:spPr>
          <a:xfrm>
            <a:off x="6036712" y="2446907"/>
            <a:ext cx="1757779" cy="6303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预约登记表</a:t>
            </a:r>
          </a:p>
        </p:txBody>
      </p:sp>
      <p:sp>
        <p:nvSpPr>
          <p:cNvPr id="49" name="矩形 48"/>
          <p:cNvSpPr/>
          <p:nvPr/>
        </p:nvSpPr>
        <p:spPr>
          <a:xfrm>
            <a:off x="8517675" y="1551372"/>
            <a:ext cx="1363620" cy="44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入住登记</a:t>
            </a:r>
          </a:p>
        </p:txBody>
      </p:sp>
      <p:sp>
        <p:nvSpPr>
          <p:cNvPr id="67" name="矩形 66"/>
          <p:cNvSpPr/>
          <p:nvPr/>
        </p:nvSpPr>
        <p:spPr>
          <a:xfrm>
            <a:off x="8628221" y="3126050"/>
            <a:ext cx="1649027" cy="4927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入住登记表</a:t>
            </a:r>
          </a:p>
        </p:txBody>
      </p:sp>
      <p:sp>
        <p:nvSpPr>
          <p:cNvPr id="68" name="平行四边形 67"/>
          <p:cNvSpPr/>
          <p:nvPr/>
        </p:nvSpPr>
        <p:spPr>
          <a:xfrm>
            <a:off x="8503060" y="2487969"/>
            <a:ext cx="1866318" cy="417248"/>
          </a:xfrm>
          <a:prstGeom prst="parallelogram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正确  错误</a:t>
            </a:r>
          </a:p>
        </p:txBody>
      </p:sp>
      <p:cxnSp>
        <p:nvCxnSpPr>
          <p:cNvPr id="79" name="直接箭头连接符 78"/>
          <p:cNvCxnSpPr>
            <a:stCxn id="3" idx="4"/>
            <a:endCxn id="4" idx="0"/>
          </p:cNvCxnSpPr>
          <p:nvPr/>
        </p:nvCxnSpPr>
        <p:spPr>
          <a:xfrm flipH="1">
            <a:off x="2425823" y="1247312"/>
            <a:ext cx="37730" cy="155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直接箭头连接符 80"/>
          <p:cNvCxnSpPr>
            <a:stCxn id="4" idx="2"/>
            <a:endCxn id="6" idx="0"/>
          </p:cNvCxnSpPr>
          <p:nvPr/>
        </p:nvCxnSpPr>
        <p:spPr>
          <a:xfrm>
            <a:off x="2425823" y="2130642"/>
            <a:ext cx="0" cy="177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连接符: 肘形 82"/>
          <p:cNvCxnSpPr>
            <a:stCxn id="6" idx="2"/>
            <a:endCxn id="7" idx="0"/>
          </p:cNvCxnSpPr>
          <p:nvPr/>
        </p:nvCxnSpPr>
        <p:spPr>
          <a:xfrm flipH="1">
            <a:off x="2445798" y="2534576"/>
            <a:ext cx="729079" cy="581486"/>
          </a:xfrm>
          <a:prstGeom prst="bentConnector4">
            <a:avLst>
              <a:gd name="adj1" fmla="val -31355"/>
              <a:gd name="adj2" fmla="val 6946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连接符: 肘形 84"/>
          <p:cNvCxnSpPr>
            <a:stCxn id="6" idx="5"/>
            <a:endCxn id="4" idx="1"/>
          </p:cNvCxnSpPr>
          <p:nvPr/>
        </p:nvCxnSpPr>
        <p:spPr>
          <a:xfrm rot="10800000" flipH="1">
            <a:off x="1676769" y="1766658"/>
            <a:ext cx="7768" cy="767918"/>
          </a:xfrm>
          <a:prstGeom prst="bentConnector3">
            <a:avLst>
              <a:gd name="adj1" fmla="val -367140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连接符: 肘形 86"/>
          <p:cNvCxnSpPr>
            <a:stCxn id="7" idx="3"/>
            <a:endCxn id="8" idx="2"/>
          </p:cNvCxnSpPr>
          <p:nvPr/>
        </p:nvCxnSpPr>
        <p:spPr>
          <a:xfrm>
            <a:off x="3231472" y="3302493"/>
            <a:ext cx="1674706" cy="52156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>
            <a:stCxn id="24" idx="6"/>
            <a:endCxn id="26" idx="1"/>
          </p:cNvCxnSpPr>
          <p:nvPr/>
        </p:nvCxnSpPr>
        <p:spPr>
          <a:xfrm>
            <a:off x="5266677" y="882217"/>
            <a:ext cx="656312" cy="14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直接箭头连接符 92"/>
          <p:cNvCxnSpPr>
            <a:cxnSpLocks/>
            <a:stCxn id="26" idx="2"/>
            <a:endCxn id="27" idx="1"/>
          </p:cNvCxnSpPr>
          <p:nvPr/>
        </p:nvCxnSpPr>
        <p:spPr>
          <a:xfrm>
            <a:off x="6498030" y="1117476"/>
            <a:ext cx="420152" cy="435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连接符: 肘形 94"/>
          <p:cNvCxnSpPr>
            <a:cxnSpLocks/>
            <a:stCxn id="27" idx="2"/>
            <a:endCxn id="49" idx="1"/>
          </p:cNvCxnSpPr>
          <p:nvPr/>
        </p:nvCxnSpPr>
        <p:spPr>
          <a:xfrm flipV="1">
            <a:off x="8019757" y="1772205"/>
            <a:ext cx="497918" cy="66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连接符: 肘形 96"/>
          <p:cNvCxnSpPr>
            <a:stCxn id="49" idx="2"/>
            <a:endCxn id="68" idx="1"/>
          </p:cNvCxnSpPr>
          <p:nvPr/>
        </p:nvCxnSpPr>
        <p:spPr>
          <a:xfrm rot="16200000" flipH="1">
            <a:off x="9096464" y="2096058"/>
            <a:ext cx="494932" cy="28889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连接符: 肘形 98"/>
          <p:cNvCxnSpPr>
            <a:stCxn id="68" idx="5"/>
            <a:endCxn id="67" idx="1"/>
          </p:cNvCxnSpPr>
          <p:nvPr/>
        </p:nvCxnSpPr>
        <p:spPr>
          <a:xfrm rot="10800000" flipH="1" flipV="1">
            <a:off x="8555215" y="2696592"/>
            <a:ext cx="73005" cy="675813"/>
          </a:xfrm>
          <a:prstGeom prst="bentConnector3">
            <a:avLst>
              <a:gd name="adj1" fmla="val -38457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连接符: 肘形 100"/>
          <p:cNvCxnSpPr>
            <a:stCxn id="68" idx="2"/>
            <a:endCxn id="49" idx="3"/>
          </p:cNvCxnSpPr>
          <p:nvPr/>
        </p:nvCxnSpPr>
        <p:spPr>
          <a:xfrm flipH="1" flipV="1">
            <a:off x="9881295" y="1772205"/>
            <a:ext cx="435927" cy="924388"/>
          </a:xfrm>
          <a:prstGeom prst="bentConnector3">
            <a:avLst>
              <a:gd name="adj1" fmla="val -6440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连接符: 肘形 104"/>
          <p:cNvCxnSpPr>
            <a:cxnSpLocks/>
            <a:stCxn id="27" idx="2"/>
            <a:endCxn id="28" idx="0"/>
          </p:cNvCxnSpPr>
          <p:nvPr/>
        </p:nvCxnSpPr>
        <p:spPr>
          <a:xfrm flipH="1">
            <a:off x="5456593" y="1778863"/>
            <a:ext cx="2563164" cy="187538"/>
          </a:xfrm>
          <a:prstGeom prst="bentConnector5">
            <a:avLst>
              <a:gd name="adj1" fmla="val -8919"/>
              <a:gd name="adj2" fmla="val 242607"/>
              <a:gd name="adj3" fmla="val 9849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直接箭头连接符 106"/>
          <p:cNvCxnSpPr>
            <a:stCxn id="28" idx="1"/>
            <a:endCxn id="29" idx="0"/>
          </p:cNvCxnSpPr>
          <p:nvPr/>
        </p:nvCxnSpPr>
        <p:spPr>
          <a:xfrm>
            <a:off x="4639848" y="2252705"/>
            <a:ext cx="77994" cy="250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连接符: 肘形 108"/>
          <p:cNvCxnSpPr>
            <a:stCxn id="29" idx="2"/>
            <a:endCxn id="30" idx="1"/>
          </p:cNvCxnSpPr>
          <p:nvPr/>
        </p:nvCxnSpPr>
        <p:spPr>
          <a:xfrm>
            <a:off x="5652217" y="2725438"/>
            <a:ext cx="384495" cy="366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连接符: 肘形 110"/>
          <p:cNvCxnSpPr>
            <a:stCxn id="30" idx="2"/>
            <a:endCxn id="8" idx="0"/>
          </p:cNvCxnSpPr>
          <p:nvPr/>
        </p:nvCxnSpPr>
        <p:spPr>
          <a:xfrm rot="5400000">
            <a:off x="6061256" y="2472560"/>
            <a:ext cx="249684" cy="14590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连接符: 肘形 114"/>
          <p:cNvCxnSpPr>
            <a:stCxn id="29" idx="5"/>
            <a:endCxn id="28" idx="2"/>
          </p:cNvCxnSpPr>
          <p:nvPr/>
        </p:nvCxnSpPr>
        <p:spPr>
          <a:xfrm rot="10800000" flipH="1">
            <a:off x="3783466" y="1966402"/>
            <a:ext cx="39635" cy="759037"/>
          </a:xfrm>
          <a:prstGeom prst="bentConnector3">
            <a:avLst>
              <a:gd name="adj1" fmla="val -71675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7" name="椭圆 116"/>
          <p:cNvSpPr/>
          <p:nvPr/>
        </p:nvSpPr>
        <p:spPr>
          <a:xfrm>
            <a:off x="665825" y="4474346"/>
            <a:ext cx="570500" cy="113633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客户</a:t>
            </a:r>
          </a:p>
        </p:txBody>
      </p:sp>
      <p:sp>
        <p:nvSpPr>
          <p:cNvPr id="118" name="矩形: 对角圆角 117"/>
          <p:cNvSpPr/>
          <p:nvPr/>
        </p:nvSpPr>
        <p:spPr>
          <a:xfrm>
            <a:off x="1580869" y="4492094"/>
            <a:ext cx="490492" cy="1118587"/>
          </a:xfrm>
          <a:prstGeom prst="round2Diag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查询</a:t>
            </a:r>
          </a:p>
        </p:txBody>
      </p:sp>
      <p:sp>
        <p:nvSpPr>
          <p:cNvPr id="119" name="矩形 118"/>
          <p:cNvSpPr/>
          <p:nvPr/>
        </p:nvSpPr>
        <p:spPr>
          <a:xfrm>
            <a:off x="2523476" y="4492094"/>
            <a:ext cx="539318" cy="1882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入住登记表</a:t>
            </a:r>
          </a:p>
        </p:txBody>
      </p:sp>
      <p:sp>
        <p:nvSpPr>
          <p:cNvPr id="120" name="矩形 119"/>
          <p:cNvSpPr/>
          <p:nvPr/>
        </p:nvSpPr>
        <p:spPr>
          <a:xfrm>
            <a:off x="3515557" y="4589755"/>
            <a:ext cx="417251" cy="8966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退房</a:t>
            </a:r>
          </a:p>
        </p:txBody>
      </p:sp>
      <p:sp>
        <p:nvSpPr>
          <p:cNvPr id="121" name="矩形 120"/>
          <p:cNvSpPr/>
          <p:nvPr/>
        </p:nvSpPr>
        <p:spPr>
          <a:xfrm>
            <a:off x="4289497" y="4589755"/>
            <a:ext cx="389348" cy="8966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结账</a:t>
            </a:r>
          </a:p>
        </p:txBody>
      </p:sp>
      <p:sp>
        <p:nvSpPr>
          <p:cNvPr id="122" name="矩形 121"/>
          <p:cNvSpPr/>
          <p:nvPr/>
        </p:nvSpPr>
        <p:spPr>
          <a:xfrm>
            <a:off x="5042517" y="4589755"/>
            <a:ext cx="479394" cy="16601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退房成功</a:t>
            </a:r>
          </a:p>
        </p:txBody>
      </p:sp>
      <p:sp>
        <p:nvSpPr>
          <p:cNvPr id="123" name="矩形 122"/>
          <p:cNvSpPr/>
          <p:nvPr/>
        </p:nvSpPr>
        <p:spPr>
          <a:xfrm>
            <a:off x="5922989" y="4589755"/>
            <a:ext cx="495566" cy="17844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待打扫客房表</a:t>
            </a:r>
          </a:p>
        </p:txBody>
      </p:sp>
      <p:sp>
        <p:nvSpPr>
          <p:cNvPr id="124" name="椭圆 123"/>
          <p:cNvSpPr/>
          <p:nvPr/>
        </p:nvSpPr>
        <p:spPr>
          <a:xfrm>
            <a:off x="6753045" y="4942634"/>
            <a:ext cx="703990" cy="98098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保洁</a:t>
            </a:r>
          </a:p>
        </p:txBody>
      </p:sp>
      <p:sp>
        <p:nvSpPr>
          <p:cNvPr id="125" name="矩形 124"/>
          <p:cNvSpPr/>
          <p:nvPr/>
        </p:nvSpPr>
        <p:spPr>
          <a:xfrm>
            <a:off x="7794491" y="4884937"/>
            <a:ext cx="337455" cy="8677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查询</a:t>
            </a:r>
          </a:p>
        </p:txBody>
      </p:sp>
      <p:sp>
        <p:nvSpPr>
          <p:cNvPr id="126" name="矩形 125"/>
          <p:cNvSpPr/>
          <p:nvPr/>
        </p:nvSpPr>
        <p:spPr>
          <a:xfrm>
            <a:off x="9221161" y="4589755"/>
            <a:ext cx="498897" cy="2290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是否有人去打扫</a:t>
            </a:r>
          </a:p>
        </p:txBody>
      </p:sp>
      <p:sp>
        <p:nvSpPr>
          <p:cNvPr id="127" name="矩形 126"/>
          <p:cNvSpPr/>
          <p:nvPr/>
        </p:nvSpPr>
        <p:spPr>
          <a:xfrm>
            <a:off x="10112449" y="4770634"/>
            <a:ext cx="543392" cy="17844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确定前往打扫</a:t>
            </a:r>
          </a:p>
        </p:txBody>
      </p:sp>
      <p:sp>
        <p:nvSpPr>
          <p:cNvPr id="128" name="矩形 127"/>
          <p:cNvSpPr/>
          <p:nvPr/>
        </p:nvSpPr>
        <p:spPr>
          <a:xfrm>
            <a:off x="11071364" y="4947074"/>
            <a:ext cx="496251" cy="14315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打扫完成</a:t>
            </a:r>
          </a:p>
        </p:txBody>
      </p:sp>
      <p:cxnSp>
        <p:nvCxnSpPr>
          <p:cNvPr id="130" name="直接箭头连接符 129"/>
          <p:cNvCxnSpPr>
            <a:stCxn id="117" idx="6"/>
            <a:endCxn id="118" idx="2"/>
          </p:cNvCxnSpPr>
          <p:nvPr/>
        </p:nvCxnSpPr>
        <p:spPr>
          <a:xfrm>
            <a:off x="1236325" y="5042514"/>
            <a:ext cx="344544" cy="8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直接箭头连接符 131"/>
          <p:cNvCxnSpPr>
            <a:cxnSpLocks/>
            <a:stCxn id="118" idx="0"/>
            <a:endCxn id="119" idx="1"/>
          </p:cNvCxnSpPr>
          <p:nvPr/>
        </p:nvCxnSpPr>
        <p:spPr>
          <a:xfrm>
            <a:off x="2071361" y="5051388"/>
            <a:ext cx="452115" cy="381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连接符: 肘形 133"/>
          <p:cNvCxnSpPr>
            <a:stCxn id="8" idx="3"/>
            <a:endCxn id="118" idx="3"/>
          </p:cNvCxnSpPr>
          <p:nvPr/>
        </p:nvCxnSpPr>
        <p:spPr>
          <a:xfrm rot="5400000">
            <a:off x="3288502" y="2713205"/>
            <a:ext cx="316502" cy="324127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直接箭头连接符 135"/>
          <p:cNvCxnSpPr>
            <a:stCxn id="119" idx="3"/>
            <a:endCxn id="120" idx="1"/>
          </p:cNvCxnSpPr>
          <p:nvPr/>
        </p:nvCxnSpPr>
        <p:spPr>
          <a:xfrm flipV="1">
            <a:off x="3062794" y="5038078"/>
            <a:ext cx="452763" cy="395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直接箭头连接符 138"/>
          <p:cNvCxnSpPr>
            <a:stCxn id="120" idx="3"/>
            <a:endCxn id="121" idx="1"/>
          </p:cNvCxnSpPr>
          <p:nvPr/>
        </p:nvCxnSpPr>
        <p:spPr>
          <a:xfrm>
            <a:off x="3932808" y="5038078"/>
            <a:ext cx="3566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直接箭头连接符 140"/>
          <p:cNvCxnSpPr>
            <a:stCxn id="121" idx="3"/>
            <a:endCxn id="122" idx="1"/>
          </p:cNvCxnSpPr>
          <p:nvPr/>
        </p:nvCxnSpPr>
        <p:spPr>
          <a:xfrm>
            <a:off x="4678845" y="5038078"/>
            <a:ext cx="363672" cy="381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直接箭头连接符 142"/>
          <p:cNvCxnSpPr>
            <a:stCxn id="122" idx="3"/>
            <a:endCxn id="123" idx="1"/>
          </p:cNvCxnSpPr>
          <p:nvPr/>
        </p:nvCxnSpPr>
        <p:spPr>
          <a:xfrm>
            <a:off x="5521911" y="5419818"/>
            <a:ext cx="401078" cy="62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直接箭头连接符 144"/>
          <p:cNvCxnSpPr>
            <a:cxnSpLocks/>
            <a:stCxn id="123" idx="3"/>
            <a:endCxn id="124" idx="2"/>
          </p:cNvCxnSpPr>
          <p:nvPr/>
        </p:nvCxnSpPr>
        <p:spPr>
          <a:xfrm flipV="1">
            <a:off x="6418555" y="5433126"/>
            <a:ext cx="334490" cy="48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直接箭头连接符 146"/>
          <p:cNvCxnSpPr>
            <a:cxnSpLocks/>
            <a:stCxn id="124" idx="6"/>
            <a:endCxn id="125" idx="1"/>
          </p:cNvCxnSpPr>
          <p:nvPr/>
        </p:nvCxnSpPr>
        <p:spPr>
          <a:xfrm flipV="1">
            <a:off x="7457035" y="5318834"/>
            <a:ext cx="337456" cy="114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0" name="矩形 149"/>
          <p:cNvSpPr/>
          <p:nvPr/>
        </p:nvSpPr>
        <p:spPr>
          <a:xfrm>
            <a:off x="8372738" y="4678532"/>
            <a:ext cx="510967" cy="19530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待打扫客房表</a:t>
            </a:r>
          </a:p>
        </p:txBody>
      </p:sp>
      <p:cxnSp>
        <p:nvCxnSpPr>
          <p:cNvPr id="152" name="直接连接符 151"/>
          <p:cNvCxnSpPr>
            <a:stCxn id="125" idx="3"/>
            <a:endCxn id="150" idx="1"/>
          </p:cNvCxnSpPr>
          <p:nvPr/>
        </p:nvCxnSpPr>
        <p:spPr>
          <a:xfrm>
            <a:off x="8131946" y="5318834"/>
            <a:ext cx="240792" cy="3362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直接箭头连接符 153"/>
          <p:cNvCxnSpPr>
            <a:stCxn id="150" idx="3"/>
            <a:endCxn id="126" idx="1"/>
          </p:cNvCxnSpPr>
          <p:nvPr/>
        </p:nvCxnSpPr>
        <p:spPr>
          <a:xfrm>
            <a:off x="8883705" y="5655076"/>
            <a:ext cx="337456" cy="79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直接箭头连接符 155"/>
          <p:cNvCxnSpPr>
            <a:stCxn id="126" idx="3"/>
            <a:endCxn id="127" idx="1"/>
          </p:cNvCxnSpPr>
          <p:nvPr/>
        </p:nvCxnSpPr>
        <p:spPr>
          <a:xfrm flipV="1">
            <a:off x="9720058" y="5662836"/>
            <a:ext cx="392391" cy="72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8" name="直接箭头连接符 157"/>
          <p:cNvCxnSpPr>
            <a:stCxn id="127" idx="3"/>
            <a:endCxn id="128" idx="1"/>
          </p:cNvCxnSpPr>
          <p:nvPr/>
        </p:nvCxnSpPr>
        <p:spPr>
          <a:xfrm>
            <a:off x="10655841" y="5662836"/>
            <a:ext cx="4155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0" name="连接符: 肘形 159"/>
          <p:cNvCxnSpPr>
            <a:stCxn id="128" idx="0"/>
            <a:endCxn id="8" idx="6"/>
          </p:cNvCxnSpPr>
          <p:nvPr/>
        </p:nvCxnSpPr>
        <p:spPr>
          <a:xfrm rot="16200000" flipV="1">
            <a:off x="8101740" y="1729324"/>
            <a:ext cx="1123019" cy="53124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3" name="直接连接符 162"/>
          <p:cNvCxnSpPr>
            <a:stCxn id="6" idx="4"/>
            <a:endCxn id="6" idx="0"/>
          </p:cNvCxnSpPr>
          <p:nvPr/>
        </p:nvCxnSpPr>
        <p:spPr>
          <a:xfrm flipV="1">
            <a:off x="2425823" y="2308195"/>
            <a:ext cx="0" cy="4527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直接连接符 164"/>
          <p:cNvCxnSpPr>
            <a:stCxn id="29" idx="4"/>
            <a:endCxn id="29" idx="1"/>
          </p:cNvCxnSpPr>
          <p:nvPr/>
        </p:nvCxnSpPr>
        <p:spPr>
          <a:xfrm flipV="1">
            <a:off x="4717842" y="2503496"/>
            <a:ext cx="55485" cy="44388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直接连接符 168"/>
          <p:cNvCxnSpPr>
            <a:stCxn id="68" idx="3"/>
            <a:endCxn id="68" idx="1"/>
          </p:cNvCxnSpPr>
          <p:nvPr/>
        </p:nvCxnSpPr>
        <p:spPr>
          <a:xfrm flipV="1">
            <a:off x="9384063" y="2487969"/>
            <a:ext cx="104312" cy="4172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691120" y="1551372"/>
            <a:ext cx="0" cy="4416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7235301" y="1551372"/>
            <a:ext cx="17755" cy="4416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连接符: 肘形 24"/>
          <p:cNvCxnSpPr>
            <a:stCxn id="27" idx="5"/>
            <a:endCxn id="28" idx="3"/>
          </p:cNvCxnSpPr>
          <p:nvPr/>
        </p:nvCxnSpPr>
        <p:spPr>
          <a:xfrm rot="10800000">
            <a:off x="4639848" y="1680097"/>
            <a:ext cx="1063568" cy="98766"/>
          </a:xfrm>
          <a:prstGeom prst="bentConnector4">
            <a:avLst>
              <a:gd name="adj1" fmla="val 8943"/>
              <a:gd name="adj2" fmla="val 33145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连接符: 肘形 32"/>
          <p:cNvCxnSpPr>
            <a:stCxn id="67" idx="2"/>
            <a:endCxn id="8" idx="6"/>
          </p:cNvCxnSpPr>
          <p:nvPr/>
        </p:nvCxnSpPr>
        <p:spPr>
          <a:xfrm rot="5400000">
            <a:off x="7627225" y="1998545"/>
            <a:ext cx="205294" cy="344572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3727981" y="5923617"/>
            <a:ext cx="1045346" cy="4505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账单表</a:t>
            </a:r>
          </a:p>
        </p:txBody>
      </p:sp>
      <p:cxnSp>
        <p:nvCxnSpPr>
          <p:cNvPr id="36" name="连接符: 肘形 35"/>
          <p:cNvCxnSpPr>
            <a:cxnSpLocks/>
            <a:stCxn id="121" idx="2"/>
            <a:endCxn id="34" idx="0"/>
          </p:cNvCxnSpPr>
          <p:nvPr/>
        </p:nvCxnSpPr>
        <p:spPr>
          <a:xfrm rot="5400000">
            <a:off x="4148805" y="5588250"/>
            <a:ext cx="437217" cy="23351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连接符: 肘形 39"/>
          <p:cNvCxnSpPr>
            <a:cxnSpLocks/>
            <a:stCxn id="34" idx="2"/>
            <a:endCxn id="3" idx="2"/>
          </p:cNvCxnSpPr>
          <p:nvPr/>
        </p:nvCxnSpPr>
        <p:spPr>
          <a:xfrm rot="5400000" flipH="1">
            <a:off x="363114" y="2486619"/>
            <a:ext cx="5477513" cy="2297567"/>
          </a:xfrm>
          <a:prstGeom prst="bentConnector4">
            <a:avLst>
              <a:gd name="adj1" fmla="val -4173"/>
              <a:gd name="adj2" fmla="val 16404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727969" y="798990"/>
            <a:ext cx="508356" cy="360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10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152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25296"/>
          </a:xfrm>
        </p:spPr>
        <p:txBody>
          <a:bodyPr/>
          <a:lstStyle/>
          <a:p>
            <a:r>
              <a:rPr lang="zh-CN" altLang="en-US" b="1" dirty="0">
                <a:solidFill>
                  <a:srgbClr val="002060"/>
                </a:solidFill>
              </a:rPr>
              <a:t>课程设计背景：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349406"/>
            <a:ext cx="8915400" cy="456181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/>
              <a:t>       随着生活水平的提高，旅游已经成为人们的惯常需求，而绝大部分景点附近多是中小型旅馆，同时人们往往因为这些旅馆离景点近而且价格实惠而选择入住。当然其他非景点的地方的中小型旅馆也在兴起。</a:t>
            </a:r>
            <a:endParaRPr lang="en-US" altLang="zh-CN" sz="2800" dirty="0"/>
          </a:p>
          <a:p>
            <a:pPr>
              <a:lnSpc>
                <a:spcPct val="150000"/>
              </a:lnSpc>
            </a:pPr>
            <a:r>
              <a:rPr lang="en-US" altLang="zh-CN" sz="2800" dirty="0"/>
              <a:t>       </a:t>
            </a:r>
            <a:r>
              <a:rPr lang="zh-CN" altLang="en-US" sz="2800" dirty="0"/>
              <a:t>因此编写该旅馆管理系统，以方便旅馆的经营管理。</a:t>
            </a:r>
          </a:p>
        </p:txBody>
      </p:sp>
      <p:sp>
        <p:nvSpPr>
          <p:cNvPr id="4" name="矩形 3"/>
          <p:cNvSpPr/>
          <p:nvPr/>
        </p:nvSpPr>
        <p:spPr>
          <a:xfrm>
            <a:off x="674703" y="790113"/>
            <a:ext cx="648070" cy="3462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5562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51929"/>
          </a:xfrm>
        </p:spPr>
        <p:txBody>
          <a:bodyPr/>
          <a:lstStyle/>
          <a:p>
            <a:r>
              <a:rPr lang="zh-CN" altLang="en-US" b="1" dirty="0">
                <a:solidFill>
                  <a:srgbClr val="00206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系统描述：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589212" y="1376038"/>
            <a:ext cx="8915400" cy="548196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800" dirty="0"/>
              <a:t>本旅馆管理系统是基于</a:t>
            </a:r>
            <a:r>
              <a:rPr lang="en-US" altLang="zh-CN" sz="2800" dirty="0"/>
              <a:t>C</a:t>
            </a:r>
            <a:r>
              <a:rPr lang="zh-CN" altLang="en-US" sz="2800" dirty="0"/>
              <a:t>语言开发的一项管理系统。</a:t>
            </a:r>
            <a:endParaRPr lang="en-US" altLang="zh-CN" sz="28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800" dirty="0"/>
              <a:t>	   </a:t>
            </a:r>
            <a:r>
              <a:rPr lang="zh-CN" altLang="en-US" sz="2800" dirty="0"/>
              <a:t>其服务于旅馆的日常管理，以便于旅馆完善经营，是一款功能相对简单且实用的管理系统。</a:t>
            </a:r>
            <a:endParaRPr lang="en-US" altLang="zh-CN" sz="28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800" dirty="0">
                <a:latin typeface="+mn-ea"/>
              </a:rPr>
              <a:t>		</a:t>
            </a:r>
            <a:r>
              <a:rPr lang="zh-CN" altLang="en-US" sz="2800" dirty="0">
                <a:latin typeface="+mn-ea"/>
              </a:rPr>
              <a:t>本系统面向中小型旅馆管理一共设置了五种用户角色：系统管理员、经理、前台、保洁、旅客。</a:t>
            </a:r>
            <a:endParaRPr lang="en-US" altLang="zh-CN" sz="2800" dirty="0">
              <a:latin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800" dirty="0">
                <a:latin typeface="+mn-ea"/>
              </a:rPr>
              <a:t>		</a:t>
            </a:r>
            <a:r>
              <a:rPr lang="zh-CN" altLang="en-US" sz="2800" dirty="0">
                <a:latin typeface="+mn-ea"/>
              </a:rPr>
              <a:t>进入不同的系统管理模块后能实现不同的管理功能。</a:t>
            </a:r>
          </a:p>
        </p:txBody>
      </p:sp>
      <p:sp>
        <p:nvSpPr>
          <p:cNvPr id="3" name="矩形 2"/>
          <p:cNvSpPr/>
          <p:nvPr/>
        </p:nvSpPr>
        <p:spPr>
          <a:xfrm>
            <a:off x="701336" y="825624"/>
            <a:ext cx="577049" cy="3209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502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597477"/>
            <a:ext cx="8911687" cy="725296"/>
          </a:xfrm>
        </p:spPr>
        <p:txBody>
          <a:bodyPr/>
          <a:lstStyle/>
          <a:p>
            <a:r>
              <a:rPr lang="zh-CN" altLang="en-US" b="1" dirty="0">
                <a:solidFill>
                  <a:srgbClr val="002060"/>
                </a:solidFill>
              </a:rPr>
              <a:t>系统管理角色：</a:t>
            </a:r>
          </a:p>
        </p:txBody>
      </p:sp>
      <p:pic>
        <p:nvPicPr>
          <p:cNvPr id="18" name="内容占位符 1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4593" y="3412661"/>
            <a:ext cx="1426588" cy="542591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621437" y="790113"/>
            <a:ext cx="692458" cy="3373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17" name="箭头: 五边形 16"/>
          <p:cNvSpPr/>
          <p:nvPr/>
        </p:nvSpPr>
        <p:spPr>
          <a:xfrm>
            <a:off x="2911876" y="1526959"/>
            <a:ext cx="1429305" cy="541538"/>
          </a:xfrm>
          <a:prstGeom prst="homePlat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9" name="箭头: 五边形 18"/>
          <p:cNvSpPr/>
          <p:nvPr/>
        </p:nvSpPr>
        <p:spPr>
          <a:xfrm>
            <a:off x="2914593" y="2443177"/>
            <a:ext cx="1426588" cy="594804"/>
          </a:xfrm>
          <a:prstGeom prst="homePlat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02</a:t>
            </a:r>
            <a:endParaRPr lang="zh-CN" altLang="en-US" dirty="0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876" y="4329932"/>
            <a:ext cx="1426588" cy="591363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3178207" y="3497526"/>
            <a:ext cx="824264" cy="37286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217478" y="4456590"/>
            <a:ext cx="754601" cy="35663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4691848" y="2478968"/>
            <a:ext cx="17622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rgbClr val="0070C0"/>
                </a:solidFill>
              </a:rPr>
              <a:t>经理</a:t>
            </a:r>
          </a:p>
        </p:txBody>
      </p:sp>
      <p:sp>
        <p:nvSpPr>
          <p:cNvPr id="29" name="矩形 28"/>
          <p:cNvSpPr/>
          <p:nvPr/>
        </p:nvSpPr>
        <p:spPr>
          <a:xfrm>
            <a:off x="9144000" y="1526959"/>
            <a:ext cx="1535837" cy="5415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hlinkClick r:id="rId4" action="ppaction://hlinksldjump"/>
              </a:rPr>
              <a:t>第</a:t>
            </a:r>
            <a:r>
              <a:rPr lang="en-US" altLang="zh-CN" sz="2800" dirty="0">
                <a:solidFill>
                  <a:srgbClr val="FF0000"/>
                </a:solidFill>
                <a:hlinkClick r:id="rId4" action="ppaction://hlinksldjump"/>
              </a:rPr>
              <a:t>5</a:t>
            </a:r>
            <a:r>
              <a:rPr lang="zh-CN" altLang="en-US" sz="2800" dirty="0">
                <a:solidFill>
                  <a:srgbClr val="FF0000"/>
                </a:solidFill>
                <a:hlinkClick r:id="rId4" action="ppaction://hlinksldjump"/>
              </a:rPr>
              <a:t>页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758430" y="3360447"/>
            <a:ext cx="1624614" cy="5948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</a:rPr>
              <a:t>前台</a:t>
            </a:r>
          </a:p>
        </p:txBody>
      </p:sp>
      <p:sp>
        <p:nvSpPr>
          <p:cNvPr id="31" name="矩形 30"/>
          <p:cNvSpPr/>
          <p:nvPr/>
        </p:nvSpPr>
        <p:spPr>
          <a:xfrm>
            <a:off x="9144000" y="2443177"/>
            <a:ext cx="1624614" cy="5948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70C0"/>
                </a:solidFill>
                <a:hlinkClick r:id="rId5" action="ppaction://hlinksldjump"/>
              </a:rPr>
              <a:t>第</a:t>
            </a:r>
            <a:r>
              <a:rPr lang="en-US" altLang="zh-CN" sz="2800" dirty="0">
                <a:solidFill>
                  <a:srgbClr val="0070C0"/>
                </a:solidFill>
                <a:hlinkClick r:id="rId5" action="ppaction://hlinksldjump"/>
              </a:rPr>
              <a:t>6</a:t>
            </a:r>
            <a:r>
              <a:rPr lang="zh-CN" altLang="en-US" sz="2800" dirty="0">
                <a:solidFill>
                  <a:srgbClr val="0070C0"/>
                </a:solidFill>
                <a:hlinkClick r:id="rId5" action="ppaction://hlinksldjump"/>
              </a:rPr>
              <a:t>页</a:t>
            </a:r>
            <a:endParaRPr lang="zh-CN" altLang="en-US" sz="2800" dirty="0">
              <a:solidFill>
                <a:srgbClr val="0070C0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829452" y="4378704"/>
            <a:ext cx="1553592" cy="542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70C0"/>
                </a:solidFill>
              </a:rPr>
              <a:t>保洁</a:t>
            </a:r>
          </a:p>
        </p:txBody>
      </p:sp>
      <p:sp>
        <p:nvSpPr>
          <p:cNvPr id="33" name="矩形 32"/>
          <p:cNvSpPr/>
          <p:nvPr/>
        </p:nvSpPr>
        <p:spPr>
          <a:xfrm>
            <a:off x="4829451" y="5271588"/>
            <a:ext cx="2991775" cy="591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latin typeface="+mn-ea"/>
              </a:rPr>
              <a:t>客户（附加）</a:t>
            </a:r>
          </a:p>
        </p:txBody>
      </p:sp>
      <p:sp>
        <p:nvSpPr>
          <p:cNvPr id="34" name="矩形 33"/>
          <p:cNvSpPr/>
          <p:nvPr/>
        </p:nvSpPr>
        <p:spPr>
          <a:xfrm>
            <a:off x="9144000" y="3412660"/>
            <a:ext cx="1624614" cy="542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hlinkClick r:id="rId6" action="ppaction://hlinksldjump"/>
              </a:rPr>
              <a:t>第</a:t>
            </a:r>
            <a:r>
              <a:rPr lang="en-US" altLang="zh-CN" sz="2800" dirty="0">
                <a:solidFill>
                  <a:srgbClr val="FF0000"/>
                </a:solidFill>
                <a:hlinkClick r:id="rId6" action="ppaction://hlinksldjump"/>
              </a:rPr>
              <a:t>7</a:t>
            </a:r>
            <a:r>
              <a:rPr lang="zh-CN" altLang="en-US" sz="2800" dirty="0">
                <a:solidFill>
                  <a:srgbClr val="FF0000"/>
                </a:solidFill>
                <a:hlinkClick r:id="rId6" action="ppaction://hlinksldjump"/>
              </a:rPr>
              <a:t>页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144000" y="4329932"/>
            <a:ext cx="1624614" cy="591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70C0"/>
                </a:solidFill>
                <a:latin typeface="+mn-ea"/>
                <a:hlinkClick r:id="rId7" action="ppaction://hlinksldjump"/>
              </a:rPr>
              <a:t>第</a:t>
            </a:r>
            <a:r>
              <a:rPr lang="en-US" altLang="zh-CN" sz="2800" dirty="0">
                <a:solidFill>
                  <a:srgbClr val="0070C0"/>
                </a:solidFill>
                <a:latin typeface="+mn-ea"/>
                <a:hlinkClick r:id="rId7" action="ppaction://hlinksldjump"/>
              </a:rPr>
              <a:t>8</a:t>
            </a:r>
            <a:r>
              <a:rPr lang="zh-CN" altLang="en-US" sz="2800" dirty="0">
                <a:solidFill>
                  <a:srgbClr val="0070C0"/>
                </a:solidFill>
                <a:latin typeface="+mn-ea"/>
                <a:hlinkClick r:id="rId7" action="ppaction://hlinksldjump"/>
              </a:rPr>
              <a:t>页</a:t>
            </a:r>
            <a:endParaRPr lang="zh-CN" altLang="en-US" sz="2800" dirty="0">
              <a:solidFill>
                <a:srgbClr val="0070C0"/>
              </a:solidFill>
              <a:latin typeface="+mn-ea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876" y="5291591"/>
            <a:ext cx="1426588" cy="542591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4829452" y="1523109"/>
            <a:ext cx="2370337" cy="542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</a:rPr>
              <a:t>系统管理员</a:t>
            </a:r>
          </a:p>
        </p:txBody>
      </p:sp>
      <p:sp>
        <p:nvSpPr>
          <p:cNvPr id="38" name="矩形 37"/>
          <p:cNvSpPr/>
          <p:nvPr/>
        </p:nvSpPr>
        <p:spPr>
          <a:xfrm>
            <a:off x="9219460" y="5295975"/>
            <a:ext cx="1473694" cy="542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  <a:hlinkClick r:id="rId8" action="ppaction://hlinksldjump"/>
              </a:rPr>
              <a:t>第</a:t>
            </a:r>
            <a:r>
              <a:rPr lang="en-US" altLang="zh-CN" sz="2800" dirty="0">
                <a:solidFill>
                  <a:srgbClr val="FF0000"/>
                </a:solidFill>
                <a:hlinkClick r:id="rId8" action="ppaction://hlinksldjump"/>
              </a:rPr>
              <a:t>9</a:t>
            </a:r>
            <a:r>
              <a:rPr lang="zh-CN" altLang="en-US" sz="2800" dirty="0">
                <a:solidFill>
                  <a:srgbClr val="FF0000"/>
                </a:solidFill>
                <a:hlinkClick r:id="rId8" action="ppaction://hlinksldjump"/>
              </a:rPr>
              <a:t>页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217478" y="5362113"/>
            <a:ext cx="784993" cy="4083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3217478" y="5362113"/>
            <a:ext cx="784993" cy="4083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7646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89785"/>
          </a:xfrm>
        </p:spPr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系统管理员功能：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313895"/>
            <a:ext cx="8915400" cy="4597327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1.</a:t>
            </a:r>
            <a:r>
              <a:rPr lang="zh-CN" altLang="en-US" sz="2800" dirty="0"/>
              <a:t>浏览用户</a:t>
            </a:r>
            <a:endParaRPr lang="en-US" altLang="zh-CN" sz="2800" dirty="0"/>
          </a:p>
          <a:p>
            <a:r>
              <a:rPr lang="en-US" altLang="zh-CN" sz="2800" dirty="0"/>
              <a:t>2.</a:t>
            </a:r>
            <a:r>
              <a:rPr lang="zh-CN" altLang="en-US" sz="2800" dirty="0"/>
              <a:t>查找用户</a:t>
            </a:r>
            <a:endParaRPr lang="en-US" altLang="zh-CN" sz="2800" dirty="0"/>
          </a:p>
          <a:p>
            <a:r>
              <a:rPr lang="en-US" altLang="zh-CN" sz="2800" dirty="0"/>
              <a:t>3.</a:t>
            </a:r>
            <a:r>
              <a:rPr lang="zh-CN" altLang="en-US" sz="2800" dirty="0"/>
              <a:t>初始化用户密码</a:t>
            </a:r>
            <a:endParaRPr lang="en-US" altLang="zh-CN" sz="2800" dirty="0"/>
          </a:p>
          <a:p>
            <a:r>
              <a:rPr lang="en-US" altLang="zh-CN" sz="2800" dirty="0"/>
              <a:t>4.</a:t>
            </a:r>
            <a:r>
              <a:rPr lang="zh-CN" altLang="en-US" sz="2800" dirty="0"/>
              <a:t>系统备份</a:t>
            </a:r>
            <a:endParaRPr lang="en-US" altLang="zh-CN" sz="2800" dirty="0"/>
          </a:p>
          <a:p>
            <a:r>
              <a:rPr lang="en-US" altLang="zh-CN" sz="2800" dirty="0"/>
              <a:t>5.</a:t>
            </a:r>
            <a:r>
              <a:rPr lang="zh-CN" altLang="en-US" sz="2800" dirty="0"/>
              <a:t>修改密码</a:t>
            </a:r>
            <a:endParaRPr lang="en-US" altLang="zh-CN" sz="2800" dirty="0"/>
          </a:p>
          <a:p>
            <a:r>
              <a:rPr lang="en-US" altLang="zh-CN" sz="2800" dirty="0"/>
              <a:t>6.</a:t>
            </a:r>
            <a:r>
              <a:rPr lang="zh-CN" altLang="en-US" sz="2800" dirty="0"/>
              <a:t>注销</a:t>
            </a: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23783" y="798990"/>
            <a:ext cx="781234" cy="3551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05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7945" y="1893718"/>
            <a:ext cx="2466975" cy="2857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03884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89785"/>
          </a:xfrm>
        </p:spPr>
        <p:txBody>
          <a:bodyPr/>
          <a:lstStyle/>
          <a:p>
            <a:r>
              <a:rPr lang="zh-CN" altLang="en-US" dirty="0">
                <a:solidFill>
                  <a:srgbClr val="0070C0"/>
                </a:solidFill>
              </a:rPr>
              <a:t>经理功能：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313895"/>
            <a:ext cx="8915400" cy="4597327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1.</a:t>
            </a:r>
            <a:r>
              <a:rPr lang="zh-CN" altLang="en-US" sz="2800" dirty="0"/>
              <a:t>客房信息设置</a:t>
            </a:r>
            <a:endParaRPr lang="en-US" altLang="zh-CN" sz="2800" dirty="0"/>
          </a:p>
          <a:p>
            <a:r>
              <a:rPr lang="en-US" altLang="zh-CN" sz="2800" dirty="0"/>
              <a:t>2.</a:t>
            </a:r>
            <a:r>
              <a:rPr lang="zh-CN" altLang="en-US" sz="2800" dirty="0"/>
              <a:t>员工管理</a:t>
            </a:r>
            <a:endParaRPr lang="en-US" altLang="zh-CN" sz="2800" dirty="0"/>
          </a:p>
          <a:p>
            <a:r>
              <a:rPr lang="en-US" altLang="zh-CN" sz="2800" dirty="0"/>
              <a:t>3.</a:t>
            </a:r>
            <a:r>
              <a:rPr lang="zh-CN" altLang="en-US" sz="2800" dirty="0"/>
              <a:t>查看收支</a:t>
            </a:r>
            <a:endParaRPr lang="en-US" altLang="zh-CN" sz="2800" dirty="0"/>
          </a:p>
          <a:p>
            <a:r>
              <a:rPr lang="en-US" altLang="zh-CN" sz="2800" dirty="0"/>
              <a:t>4.</a:t>
            </a:r>
            <a:r>
              <a:rPr lang="zh-CN" altLang="en-US" sz="2800" dirty="0"/>
              <a:t>修改个人信息</a:t>
            </a:r>
            <a:endParaRPr lang="en-US" altLang="zh-CN" sz="2800" dirty="0"/>
          </a:p>
          <a:p>
            <a:r>
              <a:rPr lang="en-US" altLang="zh-CN" sz="2800" dirty="0"/>
              <a:t>5.</a:t>
            </a:r>
            <a:r>
              <a:rPr lang="zh-CN" altLang="en-US" sz="2800" dirty="0"/>
              <a:t>注销</a:t>
            </a:r>
          </a:p>
        </p:txBody>
      </p:sp>
      <p:sp>
        <p:nvSpPr>
          <p:cNvPr id="4" name="矩形 3"/>
          <p:cNvSpPr/>
          <p:nvPr/>
        </p:nvSpPr>
        <p:spPr>
          <a:xfrm>
            <a:off x="665825" y="800326"/>
            <a:ext cx="674703" cy="3373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06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8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80548" y="0"/>
            <a:ext cx="438678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对话气泡: 椭圆形 6"/>
          <p:cNvSpPr/>
          <p:nvPr/>
        </p:nvSpPr>
        <p:spPr>
          <a:xfrm rot="5400000">
            <a:off x="8873209" y="1955565"/>
            <a:ext cx="3777971" cy="1115061"/>
          </a:xfrm>
          <a:prstGeom prst="wedgeEllipseCallout">
            <a:avLst>
              <a:gd name="adj1" fmla="val -30439"/>
              <a:gd name="adj2" fmla="val 9021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10472973" y="800326"/>
            <a:ext cx="594804" cy="3123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</a:rPr>
              <a:t>向钱看</a:t>
            </a:r>
            <a:endParaRPr lang="en-US" altLang="zh-CN" sz="2800" dirty="0">
              <a:solidFill>
                <a:srgbClr val="FF0000"/>
              </a:solidFill>
            </a:endParaRPr>
          </a:p>
          <a:p>
            <a:pPr algn="ctr"/>
            <a:endParaRPr lang="en-US" altLang="zh-CN" sz="2800" dirty="0">
              <a:solidFill>
                <a:srgbClr val="FF0000"/>
              </a:solidFill>
            </a:endParaRPr>
          </a:p>
          <a:p>
            <a:pPr algn="ctr"/>
            <a:r>
              <a:rPr lang="zh-CN" altLang="en-US" sz="2800" dirty="0">
                <a:solidFill>
                  <a:srgbClr val="FF0000"/>
                </a:solidFill>
              </a:rPr>
              <a:t>向厚赚</a:t>
            </a:r>
          </a:p>
        </p:txBody>
      </p:sp>
    </p:spTree>
    <p:extLst>
      <p:ext uri="{BB962C8B-B14F-4D97-AF65-F5344CB8AC3E}">
        <p14:creationId xmlns:p14="http://schemas.microsoft.com/office/powerpoint/2010/main" val="2283287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25296"/>
          </a:xfrm>
        </p:spPr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前台功能：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349405"/>
            <a:ext cx="8915400" cy="5344357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1.</a:t>
            </a:r>
            <a:r>
              <a:rPr lang="zh-CN" altLang="en-US" sz="2800" dirty="0"/>
              <a:t>查询客房</a:t>
            </a:r>
            <a:endParaRPr lang="en-US" altLang="zh-CN" sz="2800" dirty="0"/>
          </a:p>
          <a:p>
            <a:r>
              <a:rPr lang="en-US" altLang="zh-CN" sz="2800" dirty="0"/>
              <a:t>2.</a:t>
            </a:r>
            <a:r>
              <a:rPr lang="zh-CN" altLang="en-US" sz="2800" dirty="0"/>
              <a:t>预订客房</a:t>
            </a:r>
            <a:endParaRPr lang="en-US" altLang="zh-CN" sz="2800" dirty="0"/>
          </a:p>
          <a:p>
            <a:r>
              <a:rPr lang="en-US" altLang="zh-CN" sz="2800" dirty="0"/>
              <a:t>3.</a:t>
            </a:r>
            <a:r>
              <a:rPr lang="zh-CN" altLang="en-US" sz="2800" dirty="0"/>
              <a:t>办理入住</a:t>
            </a:r>
            <a:endParaRPr lang="en-US" altLang="zh-CN" sz="2800" dirty="0"/>
          </a:p>
          <a:p>
            <a:r>
              <a:rPr lang="en-US" altLang="zh-CN" sz="2800" dirty="0"/>
              <a:t>4.</a:t>
            </a:r>
            <a:r>
              <a:rPr lang="zh-CN" altLang="en-US" sz="2800" dirty="0"/>
              <a:t>办理换房</a:t>
            </a:r>
            <a:endParaRPr lang="en-US" altLang="zh-CN" sz="2800" dirty="0"/>
          </a:p>
          <a:p>
            <a:r>
              <a:rPr lang="en-US" altLang="zh-CN" sz="2800" dirty="0"/>
              <a:t>5.</a:t>
            </a:r>
            <a:r>
              <a:rPr lang="zh-CN" altLang="en-US" sz="2800" dirty="0"/>
              <a:t>办理续住</a:t>
            </a:r>
            <a:endParaRPr lang="en-US" altLang="zh-CN" sz="2800" dirty="0"/>
          </a:p>
          <a:p>
            <a:r>
              <a:rPr lang="en-US" altLang="zh-CN" sz="2800" dirty="0"/>
              <a:t>6.</a:t>
            </a:r>
            <a:r>
              <a:rPr lang="zh-CN" altLang="en-US" sz="2800" dirty="0"/>
              <a:t>办理退房</a:t>
            </a:r>
            <a:endParaRPr lang="en-US" altLang="zh-CN" sz="2800" dirty="0"/>
          </a:p>
          <a:p>
            <a:r>
              <a:rPr lang="en-US" altLang="zh-CN" sz="2800" dirty="0"/>
              <a:t>7.</a:t>
            </a:r>
            <a:r>
              <a:rPr lang="zh-CN" altLang="en-US" sz="2800" dirty="0"/>
              <a:t>结账</a:t>
            </a:r>
            <a:endParaRPr lang="en-US" altLang="zh-CN" sz="2800" dirty="0"/>
          </a:p>
          <a:p>
            <a:r>
              <a:rPr lang="en-US" altLang="zh-CN" sz="2800" dirty="0"/>
              <a:t>8.</a:t>
            </a:r>
            <a:r>
              <a:rPr lang="zh-CN" altLang="en-US" sz="2800" dirty="0"/>
              <a:t>修改个人信息</a:t>
            </a:r>
            <a:endParaRPr lang="en-US" altLang="zh-CN" sz="2800" dirty="0"/>
          </a:p>
          <a:p>
            <a:r>
              <a:rPr lang="en-US" altLang="zh-CN" sz="2800" dirty="0"/>
              <a:t>9.</a:t>
            </a:r>
            <a:r>
              <a:rPr lang="zh-CN" altLang="en-US" sz="2800" dirty="0"/>
              <a:t>注销</a:t>
            </a:r>
            <a:endParaRPr lang="en-US" altLang="zh-CN" sz="2800" dirty="0"/>
          </a:p>
          <a:p>
            <a:endParaRPr lang="en-US" altLang="zh-CN" sz="2800" dirty="0"/>
          </a:p>
          <a:p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12559" y="781235"/>
            <a:ext cx="692458" cy="3373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07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876" y="2089027"/>
            <a:ext cx="5181599" cy="2857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对话气泡: 椭圆形 6"/>
          <p:cNvSpPr/>
          <p:nvPr/>
        </p:nvSpPr>
        <p:spPr>
          <a:xfrm>
            <a:off x="7386221" y="949910"/>
            <a:ext cx="3391269" cy="1624614"/>
          </a:xfrm>
          <a:prstGeom prst="wedgeEllipse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May I help you?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292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l="17069" t="1054" r="20097" b="4812"/>
          <a:stretch/>
        </p:blipFill>
        <p:spPr>
          <a:xfrm>
            <a:off x="7182035" y="0"/>
            <a:ext cx="5009965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63152"/>
          </a:xfrm>
        </p:spPr>
        <p:txBody>
          <a:bodyPr/>
          <a:lstStyle/>
          <a:p>
            <a:r>
              <a:rPr lang="zh-CN" altLang="en-US" dirty="0">
                <a:solidFill>
                  <a:srgbClr val="0070C0"/>
                </a:solidFill>
              </a:rPr>
              <a:t>保洁功能：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287262"/>
            <a:ext cx="8915400" cy="4623960"/>
          </a:xfrm>
        </p:spPr>
        <p:txBody>
          <a:bodyPr/>
          <a:lstStyle/>
          <a:p>
            <a:r>
              <a:rPr lang="en-US" altLang="zh-CN" sz="2800" dirty="0"/>
              <a:t>1.</a:t>
            </a:r>
            <a:r>
              <a:rPr lang="zh-CN" altLang="en-US" sz="2800" dirty="0"/>
              <a:t>查询未打扫客房</a:t>
            </a:r>
            <a:endParaRPr lang="en-US" altLang="zh-CN" sz="2800" dirty="0"/>
          </a:p>
          <a:p>
            <a:r>
              <a:rPr lang="en-US" altLang="zh-CN" sz="2800" dirty="0"/>
              <a:t>2.</a:t>
            </a:r>
            <a:r>
              <a:rPr lang="zh-CN" altLang="en-US" sz="2800" dirty="0"/>
              <a:t>确定将打扫客房</a:t>
            </a:r>
            <a:endParaRPr lang="en-US" altLang="zh-CN" sz="2800" dirty="0"/>
          </a:p>
          <a:p>
            <a:r>
              <a:rPr lang="en-US" altLang="zh-CN" sz="2800" dirty="0"/>
              <a:t>3.</a:t>
            </a:r>
            <a:r>
              <a:rPr lang="zh-CN" altLang="en-US" sz="2800" dirty="0"/>
              <a:t>确定打扫干净</a:t>
            </a:r>
            <a:endParaRPr lang="en-US" altLang="zh-CN" sz="2800" dirty="0"/>
          </a:p>
          <a:p>
            <a:r>
              <a:rPr lang="en-US" altLang="zh-CN" sz="2800" dirty="0"/>
              <a:t>4.</a:t>
            </a:r>
            <a:r>
              <a:rPr lang="zh-CN" altLang="en-US" sz="2800" dirty="0"/>
              <a:t>修改个人信息</a:t>
            </a:r>
            <a:endParaRPr lang="en-US" altLang="zh-CN" sz="2800" dirty="0"/>
          </a:p>
          <a:p>
            <a:r>
              <a:rPr lang="en-US" altLang="zh-CN" sz="2800" dirty="0"/>
              <a:t>5.</a:t>
            </a:r>
            <a:r>
              <a:rPr lang="zh-CN" altLang="en-US" sz="2800" dirty="0"/>
              <a:t>注销</a:t>
            </a:r>
            <a:endParaRPr lang="en-US" altLang="zh-CN" sz="2800" dirty="0"/>
          </a:p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48070" y="778133"/>
            <a:ext cx="665825" cy="3551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6121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7108" y="0"/>
            <a:ext cx="9684892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544211"/>
            <a:ext cx="8911687" cy="689785"/>
          </a:xfrm>
        </p:spPr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客户功能：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92925" y="1245833"/>
            <a:ext cx="8915400" cy="3777622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latin typeface="+mn-ea"/>
              </a:rPr>
              <a:t>1.</a:t>
            </a:r>
            <a:r>
              <a:rPr lang="zh-CN" altLang="en-US" sz="2800" dirty="0">
                <a:latin typeface="+mn-ea"/>
              </a:rPr>
              <a:t>查询</a:t>
            </a:r>
            <a:endParaRPr lang="en-US" altLang="zh-CN" sz="2800" dirty="0">
              <a:latin typeface="+mn-ea"/>
            </a:endParaRPr>
          </a:p>
          <a:p>
            <a:r>
              <a:rPr lang="en-US" altLang="zh-CN" sz="2800" dirty="0">
                <a:latin typeface="+mn-ea"/>
              </a:rPr>
              <a:t>2.</a:t>
            </a:r>
            <a:r>
              <a:rPr lang="zh-CN" altLang="en-US" sz="2800" dirty="0">
                <a:latin typeface="+mn-ea"/>
              </a:rPr>
              <a:t>预定</a:t>
            </a:r>
            <a:endParaRPr lang="en-US" altLang="zh-CN" sz="2800" dirty="0">
              <a:latin typeface="+mn-ea"/>
            </a:endParaRPr>
          </a:p>
          <a:p>
            <a:r>
              <a:rPr lang="en-US" altLang="zh-CN" sz="2800" dirty="0">
                <a:latin typeface="+mn-ea"/>
              </a:rPr>
              <a:t>3.</a:t>
            </a:r>
            <a:r>
              <a:rPr lang="zh-CN" altLang="en-US" sz="2800" dirty="0">
                <a:latin typeface="+mn-ea"/>
              </a:rPr>
              <a:t>注销</a:t>
            </a:r>
          </a:p>
        </p:txBody>
      </p:sp>
      <p:sp>
        <p:nvSpPr>
          <p:cNvPr id="4" name="矩形 3"/>
          <p:cNvSpPr/>
          <p:nvPr/>
        </p:nvSpPr>
        <p:spPr>
          <a:xfrm>
            <a:off x="683581" y="816746"/>
            <a:ext cx="603681" cy="32847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09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488272" y="1817703"/>
            <a:ext cx="479394" cy="3222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步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步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寻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往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际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，</a:t>
            </a:r>
          </a:p>
        </p:txBody>
      </p:sp>
      <p:sp>
        <p:nvSpPr>
          <p:cNvPr id="9" name="矩形 8"/>
          <p:cNvSpPr/>
          <p:nvPr/>
        </p:nvSpPr>
        <p:spPr>
          <a:xfrm>
            <a:off x="894843" y="2246051"/>
            <a:ext cx="488272" cy="36220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有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处特依依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。</a:t>
            </a:r>
          </a:p>
        </p:txBody>
      </p:sp>
      <p:sp>
        <p:nvSpPr>
          <p:cNvPr id="10" name="矩形 9"/>
          <p:cNvSpPr/>
          <p:nvPr/>
        </p:nvSpPr>
        <p:spPr>
          <a:xfrm>
            <a:off x="1477754" y="4270159"/>
            <a:ext cx="417251" cy="18110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|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|</a:t>
            </a:r>
          </a:p>
          <a:p>
            <a:pPr algn="ctr"/>
            <a:r>
              <a:rPr lang="zh-CN" altLang="en-US" sz="2000" dirty="0">
                <a:solidFill>
                  <a:schemeClr val="tx1"/>
                </a:solidFill>
              </a:rPr>
              <a:t>陶渊明</a:t>
            </a:r>
          </a:p>
        </p:txBody>
      </p:sp>
    </p:spTree>
    <p:extLst>
      <p:ext uri="{BB962C8B-B14F-4D97-AF65-F5344CB8AC3E}">
        <p14:creationId xmlns:p14="http://schemas.microsoft.com/office/powerpoint/2010/main" val="1567583159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734</TotalTime>
  <Words>363</Words>
  <Application>Microsoft Office PowerPoint</Application>
  <PresentationFormat>宽屏</PresentationFormat>
  <Paragraphs>118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宋体</vt:lpstr>
      <vt:lpstr>幼圆</vt:lpstr>
      <vt:lpstr>Arial</vt:lpstr>
      <vt:lpstr>Century Gothic</vt:lpstr>
      <vt:lpstr>Wingdings 3</vt:lpstr>
      <vt:lpstr>丝状</vt:lpstr>
      <vt:lpstr>高级语言程序设计之课程设计       ----旅馆管理系统</vt:lpstr>
      <vt:lpstr>课程设计背景：</vt:lpstr>
      <vt:lpstr>系统描述：</vt:lpstr>
      <vt:lpstr>系统管理角色：</vt:lpstr>
      <vt:lpstr>系统管理员功能：</vt:lpstr>
      <vt:lpstr>经理功能：</vt:lpstr>
      <vt:lpstr>前台功能：</vt:lpstr>
      <vt:lpstr>保洁功能：</vt:lpstr>
      <vt:lpstr>客户功能：</vt:lpstr>
      <vt:lpstr>管理系统流程图：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高级语言程序设计之课程设计       ----宾馆管理系统</dc:title>
  <dc:creator>梁东泽</dc:creator>
  <cp:lastModifiedBy>梁东泽</cp:lastModifiedBy>
  <cp:revision>50</cp:revision>
  <dcterms:created xsi:type="dcterms:W3CDTF">2017-02-26T06:47:27Z</dcterms:created>
  <dcterms:modified xsi:type="dcterms:W3CDTF">2017-05-14T09:49:06Z</dcterms:modified>
</cp:coreProperties>
</file>

<file path=docProps/thumbnail.jpeg>
</file>